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sldIdLst>
    <p:sldId id="260" r:id="rId2"/>
    <p:sldId id="293" r:id="rId3"/>
    <p:sldId id="294" r:id="rId4"/>
    <p:sldId id="295" r:id="rId5"/>
    <p:sldId id="30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2" r:id="rId17"/>
    <p:sldId id="273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1" r:id="rId35"/>
    <p:sldId id="292" r:id="rId36"/>
    <p:sldId id="289" r:id="rId37"/>
    <p:sldId id="296" r:id="rId38"/>
    <p:sldId id="298" r:id="rId39"/>
    <p:sldId id="300" r:id="rId40"/>
    <p:sldId id="29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2C942E"/>
    <a:srgbClr val="FF85FF"/>
    <a:srgbClr val="00FA00"/>
    <a:srgbClr val="A6A6A6"/>
    <a:srgbClr val="00FDFF"/>
    <a:srgbClr val="0096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201"/>
    <p:restoredTop sz="94643"/>
  </p:normalViewPr>
  <p:slideViewPr>
    <p:cSldViewPr snapToGrid="0" snapToObjects="1">
      <p:cViewPr>
        <p:scale>
          <a:sx n="70" d="100"/>
          <a:sy n="70" d="100"/>
        </p:scale>
        <p:origin x="160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0E26-1E76-6B82-C4B8-4DACAF992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D9054-3CFA-0075-A143-D6209B0C3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E3946-4B6F-BD4F-3735-2F9F0F00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AF4FD-18D8-0B08-C9D9-7EBA9FE8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CADB-DE0A-6D85-F527-1919BC7D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9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CEFF-4F8D-F1A0-436D-4E2786E2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BF0D01-CB79-42E1-CFDF-CC9B686B3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9FD9-21B0-D4C5-7BC5-9E9B5D23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69E40-A18B-6E12-8D0D-7A4A10C7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24002-3D42-C2DA-CC10-6BF38308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90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DF1F1-717A-7D52-B7A2-DA31547A18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795A71-7F14-3696-2788-05CFA2A07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BF317-8CEE-36F0-B8AB-BA5BE264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67D0D-7B29-AFB4-8A89-3F0C138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F577-ADF0-F637-E741-2335B41F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4C45-7343-BCCA-5F38-DE804C3D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A913-FE58-5B9A-9B39-14E631E4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C65AF-CC48-6D92-15C8-75F79112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488D9-C39F-1081-0BDA-112BFF36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4E7A2-70C7-6027-8B94-4109C8B8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4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8FC4-24C8-F68D-3D7D-2CDE004EF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6C798-688E-2E0C-0A49-FECEF4C37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A081D-A083-E8EB-F693-6C65E42B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9CBCC-194F-6193-4AFD-12ACD0B9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971E0-C336-0DB1-BB02-272E449E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3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215E-3228-F07B-EC45-2CF02623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6F392-3849-BF81-30C7-65AF6C20D6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74CA0-F151-A2CA-6DC0-0518DBA3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BBA2DD-FA25-FD9E-E848-CCDFC49BE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524F4-AACF-8ACF-49F8-22247F02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E13E-C78E-688B-EE04-8C53CA7D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7DDC-C816-633E-DE47-7E77885D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606A4-9425-8A6B-2D45-3E56D0EA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22669-22B9-DB1A-6C55-9539340A2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AE3A9-0503-0A57-7ECB-7149EDA4A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F76F2-B5AE-1420-67A6-4DE5023EC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9B6F0-8D84-DD3F-1750-46696C310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69E03-94ED-3C91-C5B8-CCB0F10E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F50D6-134F-939D-D1E5-4EBC043F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DB79-DF10-721B-5E09-8346161F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64710-452A-2D1F-95C0-45BE9859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9011E-2756-B2DF-20CD-188A8731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4B503-97D7-87D7-2408-5A125AB6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2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55822-33B5-ED7A-D366-75F628E7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2DC72-8F88-3BAE-12CC-77EEF3DA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F73C-9470-9AD2-96BC-260F6449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4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6304-A2EA-E891-FD11-970499F60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A899-4F33-A5C9-E9DE-C9431473F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15F1E-318B-6326-0F5E-232785B2B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18BFB-830D-F2AF-2853-B92419EB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1647D-5599-3A93-7444-929E821D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66614-679B-BA65-0B40-0ECBB29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3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7561-29B2-3072-4B59-2911E6F1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6C2CCB-B11F-51C6-16FB-609C28DCF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95E7E-3DB9-CD2F-B7D8-0705BCDDB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38B95-D835-4B8D-BA5D-45C184B8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5C173-9CBC-E00A-1D9F-1B51E48A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2816F-E9E1-1BDF-DCFF-A2545A6D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44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4A773-D25E-6CC9-8A5E-FD3D39F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EF593-38EE-11BD-2282-EADA255BF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B722C-3861-7BCB-A4B7-AE77C150E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B2567-94FF-9131-92EC-2563256ED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87-A9B3-0F42-E3A7-8BDBBBC9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74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/>
              <a:t>Study Design in Epidemiology and Ecology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  <a:p>
            <a:pPr marL="0" indent="0">
              <a:buNone/>
            </a:pPr>
            <a:r>
              <a:rPr lang="en-US" dirty="0"/>
              <a:t>December 2022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14FE-E382-BB3C-3463-66AB370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5"/>
            <a:ext cx="10515600" cy="1325563"/>
          </a:xfrm>
        </p:spPr>
        <p:txBody>
          <a:bodyPr/>
          <a:lstStyle/>
          <a:p>
            <a:r>
              <a:rPr lang="en-US" dirty="0"/>
              <a:t>Different Study Types in Epidemiology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EA1648-CA86-C50F-02BA-2405844A3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3862"/>
          <a:stretch/>
        </p:blipFill>
        <p:spPr>
          <a:xfrm>
            <a:off x="1418253" y="1324947"/>
            <a:ext cx="8762025" cy="4870580"/>
          </a:xfrm>
        </p:spPr>
      </p:pic>
    </p:spTree>
    <p:extLst>
      <p:ext uri="{BB962C8B-B14F-4D97-AF65-F5344CB8AC3E}">
        <p14:creationId xmlns:p14="http://schemas.microsoft.com/office/powerpoint/2010/main" val="365817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090741-4FD9-619C-AD1E-6CD68DDB1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941"/>
            <a:ext cx="10515600" cy="1739118"/>
          </a:xfrm>
        </p:spPr>
      </p:pic>
    </p:spTree>
    <p:extLst>
      <p:ext uri="{BB962C8B-B14F-4D97-AF65-F5344CB8AC3E}">
        <p14:creationId xmlns:p14="http://schemas.microsoft.com/office/powerpoint/2010/main" val="8520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090741-4FD9-619C-AD1E-6CD68DDB1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3890"/>
            <a:ext cx="10515600" cy="1739118"/>
          </a:xfr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46FA5B5-05E1-9E0C-F043-174B76357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3"/>
          <a:stretch/>
        </p:blipFill>
        <p:spPr>
          <a:xfrm>
            <a:off x="914792" y="223939"/>
            <a:ext cx="10634576" cy="66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1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3090741-4FD9-619C-AD1E-6CD68DDB1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3890"/>
            <a:ext cx="10515600" cy="1739118"/>
          </a:xfr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46FA5B5-05E1-9E0C-F043-174B76357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" b="75617"/>
          <a:stretch/>
        </p:blipFill>
        <p:spPr>
          <a:xfrm>
            <a:off x="914792" y="223939"/>
            <a:ext cx="10634576" cy="1455571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6F910BE-2064-C84C-4518-FC428A8B8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78" y="1679510"/>
            <a:ext cx="10596643" cy="47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6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46FA5B5-05E1-9E0C-F043-174B76357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6B7CB52-0F9E-E45A-D970-5C894E230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66" y="1435050"/>
            <a:ext cx="9719082" cy="519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9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50087BE-4BC6-6E62-35FD-531C2C0BD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3193C8-D16E-C78C-BBAB-C878370AC12F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C4394C-2E53-CC84-1D51-A2C76E787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  <a:p>
            <a:r>
              <a:rPr lang="en-US" dirty="0"/>
              <a:t>Examines relationship between diseases and other variables of interest (e.g. geographic distribution)</a:t>
            </a:r>
          </a:p>
          <a:p>
            <a:r>
              <a:rPr lang="en-US" dirty="0"/>
              <a:t>Presence/absence of disease is determined for all members of a population</a:t>
            </a:r>
          </a:p>
          <a:p>
            <a:r>
              <a:rPr lang="en-US" dirty="0"/>
              <a:t>Commonly used to estimate prevalence (rather than incidence)</a:t>
            </a:r>
          </a:p>
          <a:p>
            <a:r>
              <a:rPr lang="en-US" dirty="0"/>
              <a:t>A single snapshot of the population at a moment in time</a:t>
            </a:r>
          </a:p>
          <a:p>
            <a:r>
              <a:rPr lang="en-US" dirty="0"/>
              <a:t>Exposure and outcome are assessed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45435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DA646-AECC-A13D-AE2A-445DE815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16D371EE-F4B4-28E0-5C0A-87DD4CE90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114" y="2673737"/>
            <a:ext cx="7772400" cy="339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58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DA646-AECC-A13D-AE2A-445DE815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4E552EB-F2D5-6CFB-2EF2-6324C0ECA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044" y="2716965"/>
            <a:ext cx="7772400" cy="3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0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3172409" y="186617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B16E304-F953-822B-AFF0-D8FDC81A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27" y="2294022"/>
            <a:ext cx="7562597" cy="44407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BDA646-AECC-A13D-AE2A-445DE815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61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500" b="1" dirty="0"/>
              <a:t>Cross-Sectional Study</a:t>
            </a:r>
          </a:p>
        </p:txBody>
      </p:sp>
    </p:spTree>
    <p:extLst>
      <p:ext uri="{BB962C8B-B14F-4D97-AF65-F5344CB8AC3E}">
        <p14:creationId xmlns:p14="http://schemas.microsoft.com/office/powerpoint/2010/main" val="169146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r>
              <a:rPr lang="en-US" dirty="0">
                <a:effectLst/>
              </a:rPr>
              <a:t>The observational epidemiological study of </a:t>
            </a:r>
            <a:r>
              <a:rPr lang="en-US" b="1" dirty="0">
                <a:effectLst/>
              </a:rPr>
              <a:t>persons with a disease of interest</a:t>
            </a:r>
            <a:r>
              <a:rPr lang="en-US" dirty="0">
                <a:effectLst/>
              </a:rPr>
              <a:t> and a suitable </a:t>
            </a:r>
            <a:r>
              <a:rPr lang="en-US" b="1" dirty="0">
                <a:effectLst/>
              </a:rPr>
              <a:t>control group of persons without the disease</a:t>
            </a:r>
          </a:p>
          <a:p>
            <a:r>
              <a:rPr lang="en-US" dirty="0">
                <a:effectLst/>
              </a:rPr>
              <a:t>Potential relationship of a </a:t>
            </a:r>
            <a:r>
              <a:rPr lang="en-US" b="1" dirty="0">
                <a:effectLst/>
              </a:rPr>
              <a:t>suspected risk facto</a:t>
            </a:r>
            <a:r>
              <a:rPr lang="en-US" dirty="0">
                <a:effectLst/>
              </a:rPr>
              <a:t>r or an attribute to the disease is examined by </a:t>
            </a:r>
            <a:r>
              <a:rPr lang="en-US" b="1" dirty="0">
                <a:solidFill>
                  <a:srgbClr val="C00000"/>
                </a:solidFill>
                <a:effectLst/>
              </a:rPr>
              <a:t>comparing the the disease and non-diseased subjects</a:t>
            </a:r>
            <a:r>
              <a:rPr lang="en-US" dirty="0">
                <a:effectLst/>
              </a:rPr>
              <a:t> with regard to how frequently the factor or attribute is present in each of these groups.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8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F4F27F-8B3D-7E6E-0497-45FB04D81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925389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61CA2D-757E-7AC6-600C-3C5BB567CE23}"/>
              </a:ext>
            </a:extLst>
          </p:cNvPr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Empirical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B0249-8E60-7BA7-3229-70CAD627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A5035-6169-0AEB-C370-6C2DF9DDC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E7FD3-45EE-A98E-7AEC-8061FC08D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569B-0981-C187-4CDB-A9970F089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7D9C-793F-C420-246D-82B15A1F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B90A6D-1953-9BEA-E95A-229ADAD80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14886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Just measure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Interfere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with x or the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Create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34EAB9-9B11-D760-FC69-1978AF35910F}"/>
              </a:ext>
            </a:extLst>
          </p:cNvPr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FC9A-2C62-07B5-DDAF-7EC21066C676}"/>
              </a:ext>
            </a:extLst>
          </p:cNvPr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55ABAF7B-1D3C-C23C-7FA0-BAE09E851465}"/>
              </a:ext>
            </a:extLst>
          </p:cNvPr>
          <p:cNvSpPr/>
          <p:nvPr/>
        </p:nvSpPr>
        <p:spPr>
          <a:xfrm rot="16200000">
            <a:off x="4523753" y="3389294"/>
            <a:ext cx="463924" cy="5443134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807E5E-7C22-B777-E050-727D388412DC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</p:spTree>
    <p:extLst>
      <p:ext uri="{BB962C8B-B14F-4D97-AF65-F5344CB8AC3E}">
        <p14:creationId xmlns:p14="http://schemas.microsoft.com/office/powerpoint/2010/main" val="2191110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228290E-6A82-B274-2B30-CCA2CE5A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06" y="2334831"/>
            <a:ext cx="6274327" cy="452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91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228290E-6A82-B274-2B30-CCA2CE5A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06" y="2334831"/>
            <a:ext cx="6274327" cy="45231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336F8-C553-95FC-F915-1A513B2DA495}"/>
              </a:ext>
            </a:extLst>
          </p:cNvPr>
          <p:cNvSpPr/>
          <p:nvPr/>
        </p:nvSpPr>
        <p:spPr>
          <a:xfrm>
            <a:off x="2572137" y="3671596"/>
            <a:ext cx="7346302" cy="142291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What is the relationship between maternal Zika infection and microcephaly?</a:t>
            </a:r>
          </a:p>
        </p:txBody>
      </p:sp>
    </p:spTree>
    <p:extLst>
      <p:ext uri="{BB962C8B-B14F-4D97-AF65-F5344CB8AC3E}">
        <p14:creationId xmlns:p14="http://schemas.microsoft.com/office/powerpoint/2010/main" val="3522780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415FD72-2C86-07B0-CEEB-A6047EF1C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" t="857" r="-1" b="1"/>
          <a:stretch/>
        </p:blipFill>
        <p:spPr>
          <a:xfrm>
            <a:off x="2838659" y="2321169"/>
            <a:ext cx="6226006" cy="444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8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1AD8A8-FF25-ECAC-D351-1AD26F97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Case Control Study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C1859BE-5C1E-4092-08C2-0905F7734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2392085"/>
            <a:ext cx="7772400" cy="435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90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5166443" y="223939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A64457C9-0348-3770-02CF-BF1E36D2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297" y="1800224"/>
            <a:ext cx="7873141" cy="49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9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r>
              <a:rPr lang="en-US" dirty="0">
                <a:effectLst/>
              </a:rPr>
              <a:t>Enrolled group of people who have a common experience or grouping.</a:t>
            </a:r>
          </a:p>
          <a:p>
            <a:r>
              <a:rPr lang="en-US" dirty="0">
                <a:effectLst/>
              </a:rPr>
              <a:t>Age cohort, risk cohort</a:t>
            </a:r>
          </a:p>
          <a:p>
            <a:r>
              <a:rPr lang="en-US" dirty="0">
                <a:effectLst/>
              </a:rPr>
              <a:t>General population sample</a:t>
            </a:r>
          </a:p>
          <a:p>
            <a:r>
              <a:rPr lang="en-US" dirty="0">
                <a:effectLst/>
              </a:rPr>
              <a:t>Clinic based</a:t>
            </a:r>
          </a:p>
          <a:p>
            <a:r>
              <a:rPr lang="en-US" dirty="0">
                <a:effectLst/>
              </a:rPr>
              <a:t>Prospective or retrospective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29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2CE5A4D-25C9-9F7E-7A87-BCCF7D7D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3" y="2497834"/>
            <a:ext cx="7772400" cy="40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55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2CE5A4D-25C9-9F7E-7A87-BCCF7D7D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3" y="2497834"/>
            <a:ext cx="7772400" cy="40290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9EF251-C758-6FF1-F7FF-8BBFCF4B32B0}"/>
              </a:ext>
            </a:extLst>
          </p:cNvPr>
          <p:cNvSpPr/>
          <p:nvPr/>
        </p:nvSpPr>
        <p:spPr>
          <a:xfrm>
            <a:off x="1959624" y="3429000"/>
            <a:ext cx="7346302" cy="142291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What is the rate of maternal-fetal transmission of Zika virus?</a:t>
            </a:r>
          </a:p>
        </p:txBody>
      </p:sp>
    </p:spTree>
    <p:extLst>
      <p:ext uri="{BB962C8B-B14F-4D97-AF65-F5344CB8AC3E}">
        <p14:creationId xmlns:p14="http://schemas.microsoft.com/office/powerpoint/2010/main" val="2265339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E743B1D-5831-401C-32A1-BF9CF072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3" y="2639601"/>
            <a:ext cx="7772400" cy="39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8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7180980" y="143988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Cohort Study</a:t>
            </a:r>
          </a:p>
          <a:p>
            <a:endParaRPr lang="en-US" dirty="0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93DF832-F1CA-7186-5B6B-EB21DB09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08" y="2368067"/>
            <a:ext cx="7200562" cy="434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9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F4F27F-8B3D-7E6E-0497-45FB04D81824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61CA2D-757E-7AC6-600C-3C5BB567CE23}"/>
              </a:ext>
            </a:extLst>
          </p:cNvPr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Empirical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B0249-8E60-7BA7-3229-70CAD627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A5035-6169-0AEB-C370-6C2DF9DDC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E7FD3-45EE-A98E-7AEC-8061FC08D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569B-0981-C187-4CDB-A9970F089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7D9C-793F-C420-246D-82B15A1F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B90A6D-1953-9BEA-E95A-229ADAD803BA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Just measure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Interfere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with x or the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Create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34EAB9-9B11-D760-FC69-1978AF35910F}"/>
              </a:ext>
            </a:extLst>
          </p:cNvPr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FC9A-2C62-07B5-DDAF-7EC21066C676}"/>
              </a:ext>
            </a:extLst>
          </p:cNvPr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55ABAF7B-1D3C-C23C-7FA0-BAE09E851465}"/>
              </a:ext>
            </a:extLst>
          </p:cNvPr>
          <p:cNvSpPr/>
          <p:nvPr/>
        </p:nvSpPr>
        <p:spPr>
          <a:xfrm rot="16200000">
            <a:off x="4523753" y="3389294"/>
            <a:ext cx="463924" cy="5443134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807E5E-7C22-B777-E050-727D388412DC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CF4D602-F631-241F-1817-C8AFA2CDA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002" y="5087937"/>
            <a:ext cx="4626976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FF40FF"/>
                </a:solidFill>
              </a:rPr>
              <a:t>How do we choose the best method of data collection?</a:t>
            </a:r>
            <a:endParaRPr lang="en-US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254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r>
              <a:rPr lang="en-US" dirty="0">
                <a:effectLst/>
              </a:rPr>
              <a:t>Experiment in which subjects are </a:t>
            </a:r>
            <a:r>
              <a:rPr lang="en-US" b="1" dirty="0">
                <a:effectLst/>
              </a:rPr>
              <a:t>randomly allocated into groups </a:t>
            </a:r>
            <a:r>
              <a:rPr lang="en-US" dirty="0">
                <a:effectLst/>
              </a:rPr>
              <a:t>(test and control that are comparable) </a:t>
            </a:r>
            <a:r>
              <a:rPr lang="en-US" b="1" dirty="0">
                <a:solidFill>
                  <a:srgbClr val="C00000"/>
                </a:solidFill>
                <a:effectLst/>
              </a:rPr>
              <a:t>to receive or not to receive </a:t>
            </a:r>
            <a:r>
              <a:rPr lang="en-US" dirty="0">
                <a:effectLst/>
              </a:rPr>
              <a:t>a</a:t>
            </a:r>
            <a:r>
              <a:rPr lang="en-US" dirty="0"/>
              <a:t> </a:t>
            </a:r>
            <a:r>
              <a:rPr lang="en-US" dirty="0">
                <a:effectLst/>
              </a:rPr>
              <a:t>preventative or a therapeutic procedure or intervention.</a:t>
            </a:r>
          </a:p>
          <a:p>
            <a:r>
              <a:rPr lang="en-US" dirty="0">
                <a:effectLst/>
              </a:rPr>
              <a:t>Results are assessed by </a:t>
            </a:r>
            <a:r>
              <a:rPr lang="en-US" b="1" dirty="0">
                <a:solidFill>
                  <a:srgbClr val="C00000"/>
                </a:solidFill>
                <a:effectLst/>
              </a:rPr>
              <a:t>comparison of rates </a:t>
            </a:r>
            <a:r>
              <a:rPr lang="en-US" dirty="0">
                <a:effectLst/>
              </a:rPr>
              <a:t>of disease, death, recovery, or other outcome </a:t>
            </a:r>
            <a:r>
              <a:rPr lang="en-US" b="1" dirty="0">
                <a:solidFill>
                  <a:srgbClr val="C00000"/>
                </a:solidFill>
                <a:effectLst/>
              </a:rPr>
              <a:t>in the study groups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Generally thought of as </a:t>
            </a:r>
            <a:r>
              <a:rPr lang="en-US" b="1" dirty="0">
                <a:solidFill>
                  <a:srgbClr val="C00000"/>
                </a:solidFill>
                <a:effectLst/>
              </a:rPr>
              <a:t>the most rigorous method </a:t>
            </a:r>
            <a:r>
              <a:rPr lang="en-US" dirty="0">
                <a:effectLst/>
              </a:rPr>
              <a:t>of hypothesis testing.</a:t>
            </a:r>
          </a:p>
          <a:p>
            <a:r>
              <a:rPr lang="en-US" dirty="0">
                <a:effectLst/>
              </a:rPr>
              <a:t>Randomization should be blinded!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1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ADDD49-97FE-7C75-2BDF-D6F1303A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492449"/>
            <a:ext cx="7772400" cy="414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57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0ADDD49-97FE-7C75-2BDF-D6F1303A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2492449"/>
            <a:ext cx="7772400" cy="4141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49CC22-03A6-E200-83AC-FCCBF7A470C2}"/>
              </a:ext>
            </a:extLst>
          </p:cNvPr>
          <p:cNvSpPr/>
          <p:nvPr/>
        </p:nvSpPr>
        <p:spPr>
          <a:xfrm>
            <a:off x="2989587" y="3429000"/>
            <a:ext cx="6212826" cy="142291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What is the effectiveness of a Zika containing vaccine?</a:t>
            </a:r>
          </a:p>
        </p:txBody>
      </p:sp>
    </p:spTree>
    <p:extLst>
      <p:ext uri="{BB962C8B-B14F-4D97-AF65-F5344CB8AC3E}">
        <p14:creationId xmlns:p14="http://schemas.microsoft.com/office/powerpoint/2010/main" val="1936019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74922BE-1860-E598-9623-3600B595E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2" b="79161"/>
          <a:stretch/>
        </p:blipFill>
        <p:spPr>
          <a:xfrm>
            <a:off x="838200" y="223939"/>
            <a:ext cx="10634576" cy="12111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87DDDB-4E85-15EF-55E8-4C32D0C93F0B}"/>
              </a:ext>
            </a:extLst>
          </p:cNvPr>
          <p:cNvSpPr/>
          <p:nvPr/>
        </p:nvSpPr>
        <p:spPr>
          <a:xfrm>
            <a:off x="9159070" y="129700"/>
            <a:ext cx="1978090" cy="13995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B6A105-266A-38AD-9DC7-A9F17B4D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dirty="0"/>
              <a:t>Randomized Controlled Trial</a:t>
            </a:r>
          </a:p>
          <a:p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8FC3DA6-7C65-79B9-D661-433B7C9EB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558" y="2459168"/>
            <a:ext cx="7772400" cy="42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52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14FE-E382-BB3C-3463-66AB370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5"/>
            <a:ext cx="10515600" cy="1325563"/>
          </a:xfrm>
        </p:spPr>
        <p:txBody>
          <a:bodyPr/>
          <a:lstStyle/>
          <a:p>
            <a:r>
              <a:rPr lang="en-US" dirty="0"/>
              <a:t>Different Study Types in Epidemiology</a:t>
            </a:r>
          </a:p>
        </p:txBody>
      </p:sp>
      <p:pic>
        <p:nvPicPr>
          <p:cNvPr id="7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2F7D395-1A8F-3661-0810-51FAD7736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0" t="12939" r="7178" b="3862"/>
          <a:stretch/>
        </p:blipFill>
        <p:spPr>
          <a:xfrm>
            <a:off x="838200" y="1328120"/>
            <a:ext cx="8762025" cy="48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85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14FE-E382-BB3C-3463-66AB370F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5"/>
            <a:ext cx="10515600" cy="1325563"/>
          </a:xfrm>
        </p:spPr>
        <p:txBody>
          <a:bodyPr/>
          <a:lstStyle/>
          <a:p>
            <a:r>
              <a:rPr lang="en-US" dirty="0"/>
              <a:t>Different Study Types in Epidemiology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EA1648-CA86-C50F-02BA-2405844A3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3862"/>
          <a:stretch/>
        </p:blipFill>
        <p:spPr>
          <a:xfrm>
            <a:off x="838200" y="1328120"/>
            <a:ext cx="8762025" cy="4870580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A1D698C-14ED-EA35-01E2-2CE7DA49559B}"/>
              </a:ext>
            </a:extLst>
          </p:cNvPr>
          <p:cNvSpPr/>
          <p:nvPr/>
        </p:nvSpPr>
        <p:spPr>
          <a:xfrm>
            <a:off x="671513" y="5286375"/>
            <a:ext cx="2943225" cy="110013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C4887B-86D5-813B-DBA7-6AC13382E523}"/>
              </a:ext>
            </a:extLst>
          </p:cNvPr>
          <p:cNvSpPr txBox="1">
            <a:spLocks/>
          </p:cNvSpPr>
          <p:nvPr/>
        </p:nvSpPr>
        <p:spPr>
          <a:xfrm>
            <a:off x="3781425" y="5536226"/>
            <a:ext cx="8086725" cy="1324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epidemiology, ‘ecological study’ refers to a study </a:t>
            </a:r>
            <a:r>
              <a:rPr lang="en-US" b="1" dirty="0">
                <a:solidFill>
                  <a:srgbClr val="C00000"/>
                </a:solidFill>
              </a:rPr>
              <a:t>u</a:t>
            </a:r>
            <a:r>
              <a:rPr lang="en-US" b="1" i="0" dirty="0">
                <a:solidFill>
                  <a:srgbClr val="C00000"/>
                </a:solidFill>
                <a:effectLst/>
              </a:rPr>
              <a:t>sed to understand the relationship between outcome and exposure </a:t>
            </a:r>
            <a:r>
              <a:rPr lang="en-US" b="1" i="1" dirty="0">
                <a:solidFill>
                  <a:srgbClr val="C00000"/>
                </a:solidFill>
                <a:effectLst/>
              </a:rPr>
              <a:t>at a population level</a:t>
            </a:r>
            <a:r>
              <a:rPr lang="en-US" b="0" i="0" dirty="0">
                <a:solidFill>
                  <a:srgbClr val="202124"/>
                </a:solidFill>
                <a:effectLst/>
              </a:rPr>
              <a:t>, where 'population' represents a group of individuals with a shared characteristic such as geography, ethnicity, socio-economic status of employment.</a:t>
            </a:r>
            <a:endParaRPr lang="en-US" dirty="0">
              <a:solidFill>
                <a:srgbClr val="202124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202124"/>
                </a:solidFill>
              </a:rPr>
              <a:t>Ex: What is the correlation between prevalence of TB and country-level GDP?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72841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9F93F-5FDB-3B18-3557-2CDBDECB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7"/>
            <a:ext cx="10515600" cy="1325563"/>
          </a:xfrm>
        </p:spPr>
        <p:txBody>
          <a:bodyPr/>
          <a:lstStyle/>
          <a:p>
            <a:r>
              <a:rPr lang="en-US" dirty="0"/>
              <a:t>Ecological Study (Sampling) Design</a:t>
            </a:r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232648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6200000">
            <a:off x="2310828" y="352526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594210-675F-4363-8AA1-F4C430A4A8EA}"/>
              </a:ext>
            </a:extLst>
          </p:cNvPr>
          <p:cNvSpPr txBox="1">
            <a:spLocks/>
          </p:cNvSpPr>
          <p:nvPr/>
        </p:nvSpPr>
        <p:spPr>
          <a:xfrm>
            <a:off x="528256" y="5327500"/>
            <a:ext cx="5782056" cy="1527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Or, sometimes in a paired design.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7192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132812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30289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68000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433105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6200000">
            <a:off x="2310828" y="352526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B94B3-16CD-7B1F-1E44-678883182958}"/>
              </a:ext>
            </a:extLst>
          </p:cNvPr>
          <p:cNvSpPr/>
          <p:nvPr/>
        </p:nvSpPr>
        <p:spPr>
          <a:xfrm>
            <a:off x="8081963" y="309597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C0A8E-7477-38BA-6B4E-CBD97CE34A30}"/>
              </a:ext>
            </a:extLst>
          </p:cNvPr>
          <p:cNvSpPr/>
          <p:nvPr/>
        </p:nvSpPr>
        <p:spPr>
          <a:xfrm>
            <a:off x="8081963" y="374702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24C9A-E453-4D0F-0954-9C4ED89798DB}"/>
              </a:ext>
            </a:extLst>
          </p:cNvPr>
          <p:cNvSpPr/>
          <p:nvPr/>
        </p:nvSpPr>
        <p:spPr>
          <a:xfrm>
            <a:off x="8081963" y="439807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253EF3D-8690-C8A6-C004-77EFB118B8AA}"/>
              </a:ext>
            </a:extLst>
          </p:cNvPr>
          <p:cNvSpPr/>
          <p:nvPr/>
        </p:nvSpPr>
        <p:spPr>
          <a:xfrm rot="16200000">
            <a:off x="9197404" y="355445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DF9C-23DF-7068-CB4E-352405D40EDE}"/>
              </a:ext>
            </a:extLst>
          </p:cNvPr>
          <p:cNvSpPr txBox="1">
            <a:spLocks/>
          </p:cNvSpPr>
          <p:nvPr/>
        </p:nvSpPr>
        <p:spPr>
          <a:xfrm>
            <a:off x="8205788" y="5422984"/>
            <a:ext cx="3390900" cy="52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Ecological manipulation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77C33CF-124C-647D-C532-E61EE56504FB}"/>
              </a:ext>
            </a:extLst>
          </p:cNvPr>
          <p:cNvSpPr txBox="1">
            <a:spLocks/>
          </p:cNvSpPr>
          <p:nvPr/>
        </p:nvSpPr>
        <p:spPr>
          <a:xfrm>
            <a:off x="528256" y="5327500"/>
            <a:ext cx="5782056" cy="1527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selection.</a:t>
            </a:r>
          </a:p>
          <a:p>
            <a:pPr>
              <a:buFontTx/>
              <a:buChar char="-"/>
            </a:pPr>
            <a:r>
              <a:rPr lang="en-US" sz="2400" dirty="0"/>
              <a:t>Or, sometimes in a paired design.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1651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378F9B-7B2D-5BEC-818D-2F42A7545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40" t="12939" r="7178" b="58740"/>
          <a:stretch/>
        </p:blipFill>
        <p:spPr>
          <a:xfrm>
            <a:off x="838200" y="962360"/>
            <a:ext cx="8762025" cy="165796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3E498A-DAF5-767E-E9E4-04061A3D3B9D}"/>
              </a:ext>
            </a:extLst>
          </p:cNvPr>
          <p:cNvSpPr/>
          <p:nvPr/>
        </p:nvSpPr>
        <p:spPr>
          <a:xfrm>
            <a:off x="1157288" y="266319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CF36C-B3CF-241A-970B-D63259BE7B93}"/>
              </a:ext>
            </a:extLst>
          </p:cNvPr>
          <p:cNvSpPr/>
          <p:nvPr/>
        </p:nvSpPr>
        <p:spPr>
          <a:xfrm>
            <a:off x="1157288" y="331424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C9DCF-C2D9-EDE3-E66D-6BFBA1280FAD}"/>
              </a:ext>
            </a:extLst>
          </p:cNvPr>
          <p:cNvSpPr/>
          <p:nvPr/>
        </p:nvSpPr>
        <p:spPr>
          <a:xfrm>
            <a:off x="1157288" y="3965292"/>
            <a:ext cx="2543175" cy="44291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59AE128-8E60-F8F7-15E3-0461A740702F}"/>
              </a:ext>
            </a:extLst>
          </p:cNvPr>
          <p:cNvSpPr/>
          <p:nvPr/>
        </p:nvSpPr>
        <p:spPr>
          <a:xfrm rot="16200000">
            <a:off x="2310828" y="315950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809DE1-FA1D-B117-2A89-3D3D4096F0F2}"/>
              </a:ext>
            </a:extLst>
          </p:cNvPr>
          <p:cNvSpPr txBox="1">
            <a:spLocks/>
          </p:cNvSpPr>
          <p:nvPr/>
        </p:nvSpPr>
        <p:spPr>
          <a:xfrm>
            <a:off x="0" y="4910392"/>
            <a:ext cx="3390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Often with randomized site selection</a:t>
            </a:r>
          </a:p>
          <a:p>
            <a:pPr>
              <a:buFontTx/>
              <a:buChar char="-"/>
            </a:pPr>
            <a:r>
              <a:rPr lang="en-US" sz="2400" dirty="0"/>
              <a:t>Or, sometimes in a paired design.</a:t>
            </a:r>
          </a:p>
          <a:p>
            <a:pPr>
              <a:buFontTx/>
              <a:buChar char="-"/>
            </a:pPr>
            <a:r>
              <a:rPr lang="en-US" sz="2400" dirty="0"/>
              <a:t>Replication is key!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5B72FB-09C4-773A-3A9F-10FF4C0D2369}"/>
              </a:ext>
            </a:extLst>
          </p:cNvPr>
          <p:cNvSpPr txBox="1">
            <a:spLocks/>
          </p:cNvSpPr>
          <p:nvPr/>
        </p:nvSpPr>
        <p:spPr>
          <a:xfrm>
            <a:off x="838200" y="25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Ecological Study (Sampling)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B94B3-16CD-7B1F-1E44-678883182958}"/>
              </a:ext>
            </a:extLst>
          </p:cNvPr>
          <p:cNvSpPr/>
          <p:nvPr/>
        </p:nvSpPr>
        <p:spPr>
          <a:xfrm>
            <a:off x="8081963" y="273021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Transects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C0A8E-7477-38BA-6B4E-CBD97CE34A30}"/>
              </a:ext>
            </a:extLst>
          </p:cNvPr>
          <p:cNvSpPr/>
          <p:nvPr/>
        </p:nvSpPr>
        <p:spPr>
          <a:xfrm>
            <a:off x="8081963" y="338126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Plots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24C9A-E453-4D0F-0954-9C4ED89798DB}"/>
              </a:ext>
            </a:extLst>
          </p:cNvPr>
          <p:cNvSpPr/>
          <p:nvPr/>
        </p:nvSpPr>
        <p:spPr>
          <a:xfrm>
            <a:off x="8081963" y="4032319"/>
            <a:ext cx="2543175" cy="442912"/>
          </a:xfrm>
          <a:prstGeom prst="rect">
            <a:avLst/>
          </a:prstGeom>
          <a:solidFill>
            <a:srgbClr val="2C94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+mj-lt"/>
              </a:rPr>
              <a:t>Points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253EF3D-8690-C8A6-C004-77EFB118B8AA}"/>
              </a:ext>
            </a:extLst>
          </p:cNvPr>
          <p:cNvSpPr/>
          <p:nvPr/>
        </p:nvSpPr>
        <p:spPr>
          <a:xfrm rot="16200000">
            <a:off x="9197404" y="3188694"/>
            <a:ext cx="321821" cy="302895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C8DF9C-23DF-7068-CB4E-352405D40EDE}"/>
              </a:ext>
            </a:extLst>
          </p:cNvPr>
          <p:cNvSpPr txBox="1">
            <a:spLocks/>
          </p:cNvSpPr>
          <p:nvPr/>
        </p:nvSpPr>
        <p:spPr>
          <a:xfrm>
            <a:off x="8205788" y="5057224"/>
            <a:ext cx="3390900" cy="524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Ecological manipulation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2591E8D-9C19-AB62-B49A-4173FF45EEF5}"/>
              </a:ext>
            </a:extLst>
          </p:cNvPr>
          <p:cNvSpPr txBox="1">
            <a:spLocks/>
          </p:cNvSpPr>
          <p:nvPr/>
        </p:nvSpPr>
        <p:spPr>
          <a:xfrm>
            <a:off x="2886075" y="5596905"/>
            <a:ext cx="9305925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The most appropriate sampling design will depend on your study system and research </a:t>
            </a:r>
            <a:r>
              <a:rPr lang="en-US" dirty="0"/>
              <a:t>question. </a:t>
            </a:r>
            <a:r>
              <a:rPr lang="en-US" i="1" dirty="0">
                <a:solidFill>
                  <a:srgbClr val="FF40FF"/>
                </a:solidFill>
              </a:rPr>
              <a:t>You should simulate data before carrying out your study to test your analytical approach.</a:t>
            </a:r>
          </a:p>
        </p:txBody>
      </p:sp>
    </p:spTree>
    <p:extLst>
      <p:ext uri="{BB962C8B-B14F-4D97-AF65-F5344CB8AC3E}">
        <p14:creationId xmlns:p14="http://schemas.microsoft.com/office/powerpoint/2010/main" val="197348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F4F27F-8B3D-7E6E-0497-45FB04D81824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61CA2D-757E-7AC6-600C-3C5BB567CE23}"/>
              </a:ext>
            </a:extLst>
          </p:cNvPr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Empirical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B0249-8E60-7BA7-3229-70CAD62724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A5035-6169-0AEB-C370-6C2DF9DDC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E7FD3-45EE-A98E-7AEC-8061FC08D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569B-0981-C187-4CDB-A9970F089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7D9C-793F-C420-246D-82B15A1F9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B90A6D-1953-9BEA-E95A-229ADAD803BA}"/>
              </a:ext>
            </a:extLst>
          </p:cNvPr>
          <p:cNvGraphicFramePr>
            <a:graphicFrameLocks noGrp="1"/>
          </p:cNvGraphicFramePr>
          <p:nvPr/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Just measure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Interfere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with x or the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 Create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 relationship between x and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34EAB9-9B11-D760-FC69-1978AF35910F}"/>
              </a:ext>
            </a:extLst>
          </p:cNvPr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FC9A-2C62-07B5-DDAF-7EC21066C676}"/>
              </a:ext>
            </a:extLst>
          </p:cNvPr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55ABAF7B-1D3C-C23C-7FA0-BAE09E851465}"/>
              </a:ext>
            </a:extLst>
          </p:cNvPr>
          <p:cNvSpPr/>
          <p:nvPr/>
        </p:nvSpPr>
        <p:spPr>
          <a:xfrm rot="16200000">
            <a:off x="4523753" y="3389294"/>
            <a:ext cx="463924" cy="5443134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4807E5E-7C22-B777-E050-727D388412DC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9CF4D602-F631-241F-1817-C8AFA2CDA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002" y="5087937"/>
            <a:ext cx="4626976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FF40FF"/>
                </a:solidFill>
              </a:rPr>
              <a:t>How do we choose the best method of data collection?</a:t>
            </a:r>
          </a:p>
          <a:p>
            <a:pPr marL="0" indent="0">
              <a:buNone/>
            </a:pPr>
            <a:r>
              <a:rPr lang="en-US" i="1" dirty="0"/>
              <a:t>The ‘best method’ will depend on the question!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90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573E-2808-8132-FE1A-9CAFEF87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ECFE-CAF2-D117-3841-594E81752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with mechanistic models</a:t>
            </a:r>
          </a:p>
          <a:p>
            <a:r>
              <a:rPr lang="en-US" dirty="0"/>
              <a:t>Packages with </a:t>
            </a:r>
          </a:p>
        </p:txBody>
      </p:sp>
    </p:spTree>
    <p:extLst>
      <p:ext uri="{BB962C8B-B14F-4D97-AF65-F5344CB8AC3E}">
        <p14:creationId xmlns:p14="http://schemas.microsoft.com/office/powerpoint/2010/main" val="124193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9E22-AAB8-6172-634A-2FF72826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Model-Guided Field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8ACA6-9146-55BC-7B95-BB3F2AE4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3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</p:spTree>
    <p:extLst>
      <p:ext uri="{BB962C8B-B14F-4D97-AF65-F5344CB8AC3E}">
        <p14:creationId xmlns:p14="http://schemas.microsoft.com/office/powerpoint/2010/main" val="198600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01CBE9-1030-390E-F226-E7A26C590028}"/>
              </a:ext>
            </a:extLst>
          </p:cNvPr>
          <p:cNvSpPr/>
          <p:nvPr/>
        </p:nvSpPr>
        <p:spPr>
          <a:xfrm>
            <a:off x="982827" y="2871685"/>
            <a:ext cx="3673152" cy="3451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tx1"/>
                </a:solidFill>
              </a:rPr>
              <a:t>Source Population</a:t>
            </a: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88F2147-F3A2-900C-876D-7D9A0AA565BC}"/>
              </a:ext>
            </a:extLst>
          </p:cNvPr>
          <p:cNvSpPr txBox="1">
            <a:spLocks/>
          </p:cNvSpPr>
          <p:nvPr/>
        </p:nvSpPr>
        <p:spPr>
          <a:xfrm>
            <a:off x="5570377" y="3046904"/>
            <a:ext cx="599258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Source: </a:t>
            </a:r>
            <a:r>
              <a:rPr lang="en-US" dirty="0"/>
              <a:t>Population from which study participants are drawn</a:t>
            </a:r>
          </a:p>
        </p:txBody>
      </p:sp>
    </p:spTree>
    <p:extLst>
      <p:ext uri="{BB962C8B-B14F-4D97-AF65-F5344CB8AC3E}">
        <p14:creationId xmlns:p14="http://schemas.microsoft.com/office/powerpoint/2010/main" val="391002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01CBE9-1030-390E-F226-E7A26C590028}"/>
              </a:ext>
            </a:extLst>
          </p:cNvPr>
          <p:cNvSpPr/>
          <p:nvPr/>
        </p:nvSpPr>
        <p:spPr>
          <a:xfrm>
            <a:off x="982827" y="2871685"/>
            <a:ext cx="3673152" cy="3451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tx1"/>
                </a:solidFill>
              </a:rPr>
              <a:t>Source Population</a:t>
            </a: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3755E4-56FD-2E9D-8B06-A62916DD4D2F}"/>
              </a:ext>
            </a:extLst>
          </p:cNvPr>
          <p:cNvSpPr/>
          <p:nvPr/>
        </p:nvSpPr>
        <p:spPr>
          <a:xfrm>
            <a:off x="1789926" y="4224916"/>
            <a:ext cx="2058954" cy="20919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Study Population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88F2147-F3A2-900C-876D-7D9A0AA565BC}"/>
              </a:ext>
            </a:extLst>
          </p:cNvPr>
          <p:cNvSpPr txBox="1">
            <a:spLocks/>
          </p:cNvSpPr>
          <p:nvPr/>
        </p:nvSpPr>
        <p:spPr>
          <a:xfrm>
            <a:off x="5570377" y="3046904"/>
            <a:ext cx="599258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Source: </a:t>
            </a:r>
            <a:r>
              <a:rPr lang="en-US" dirty="0"/>
              <a:t>Population from which study participants are drawn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792F4F8-4555-39AB-ADD1-633B2FF9E21A}"/>
              </a:ext>
            </a:extLst>
          </p:cNvPr>
          <p:cNvSpPr txBox="1">
            <a:spLocks/>
          </p:cNvSpPr>
          <p:nvPr/>
        </p:nvSpPr>
        <p:spPr>
          <a:xfrm>
            <a:off x="5570377" y="4334975"/>
            <a:ext cx="5548601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Study: </a:t>
            </a:r>
            <a:r>
              <a:rPr lang="en-US" dirty="0"/>
              <a:t>Actual sampled population</a:t>
            </a:r>
          </a:p>
        </p:txBody>
      </p:sp>
    </p:spTree>
    <p:extLst>
      <p:ext uri="{BB962C8B-B14F-4D97-AF65-F5344CB8AC3E}">
        <p14:creationId xmlns:p14="http://schemas.microsoft.com/office/powerpoint/2010/main" val="371055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C38C-2556-DF1A-32A1-7844F73F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28"/>
            <a:ext cx="10515600" cy="1325563"/>
          </a:xfrm>
        </p:spPr>
        <p:txBody>
          <a:bodyPr/>
          <a:lstStyle/>
          <a:p>
            <a:r>
              <a:rPr lang="en-US" dirty="0"/>
              <a:t>Epidemiological Study Design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2824A6-C80F-72FD-D85B-B722A58F7D56}"/>
              </a:ext>
            </a:extLst>
          </p:cNvPr>
          <p:cNvSpPr/>
          <p:nvPr/>
        </p:nvSpPr>
        <p:spPr>
          <a:xfrm>
            <a:off x="382557" y="1246928"/>
            <a:ext cx="5113176" cy="50758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tx1"/>
                </a:solidFill>
              </a:rPr>
              <a:t>Target Population</a:t>
            </a: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01CBE9-1030-390E-F226-E7A26C590028}"/>
              </a:ext>
            </a:extLst>
          </p:cNvPr>
          <p:cNvSpPr/>
          <p:nvPr/>
        </p:nvSpPr>
        <p:spPr>
          <a:xfrm>
            <a:off x="982827" y="2871685"/>
            <a:ext cx="3673152" cy="34510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00" b="1" dirty="0">
                <a:solidFill>
                  <a:schemeClr val="tx1"/>
                </a:solidFill>
              </a:rPr>
              <a:t>Source Population</a:t>
            </a:r>
          </a:p>
          <a:p>
            <a:pPr algn="ctr"/>
            <a:endParaRPr lang="en-US" sz="3300" b="1" dirty="0">
              <a:solidFill>
                <a:schemeClr val="tx1"/>
              </a:solidFill>
            </a:endParaRPr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  <a:p>
            <a:pPr algn="ctr"/>
            <a:endParaRPr lang="en-US" sz="35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3755E4-56FD-2E9D-8B06-A62916DD4D2F}"/>
              </a:ext>
            </a:extLst>
          </p:cNvPr>
          <p:cNvSpPr/>
          <p:nvPr/>
        </p:nvSpPr>
        <p:spPr>
          <a:xfrm>
            <a:off x="1789926" y="4224916"/>
            <a:ext cx="2058954" cy="20919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Study Population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FDAB37-762C-A6C0-A05D-77DBAAFDD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377" y="1944131"/>
            <a:ext cx="6837785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Target: </a:t>
            </a:r>
            <a:r>
              <a:rPr lang="en-US" dirty="0"/>
              <a:t>Population to which it </a:t>
            </a:r>
            <a:r>
              <a:rPr lang="en-US" i="1" dirty="0"/>
              <a:t>might </a:t>
            </a:r>
            <a:r>
              <a:rPr lang="en-US" dirty="0"/>
              <a:t>be possible to extrapolate results of the study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88F2147-F3A2-900C-876D-7D9A0AA565BC}"/>
              </a:ext>
            </a:extLst>
          </p:cNvPr>
          <p:cNvSpPr txBox="1">
            <a:spLocks/>
          </p:cNvSpPr>
          <p:nvPr/>
        </p:nvSpPr>
        <p:spPr>
          <a:xfrm>
            <a:off x="5570377" y="3046904"/>
            <a:ext cx="599258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Source: </a:t>
            </a:r>
            <a:r>
              <a:rPr lang="en-US" dirty="0"/>
              <a:t>Population from which study participants are drawn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792F4F8-4555-39AB-ADD1-633B2FF9E21A}"/>
              </a:ext>
            </a:extLst>
          </p:cNvPr>
          <p:cNvSpPr txBox="1">
            <a:spLocks/>
          </p:cNvSpPr>
          <p:nvPr/>
        </p:nvSpPr>
        <p:spPr>
          <a:xfrm>
            <a:off x="5570377" y="4334975"/>
            <a:ext cx="5548601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Study: </a:t>
            </a:r>
            <a:r>
              <a:rPr lang="en-US" dirty="0"/>
              <a:t>Actual sampled population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07801CE-BEBE-DA30-893D-1977B30CFECB}"/>
              </a:ext>
            </a:extLst>
          </p:cNvPr>
          <p:cNvSpPr txBox="1">
            <a:spLocks/>
          </p:cNvSpPr>
          <p:nvPr/>
        </p:nvSpPr>
        <p:spPr>
          <a:xfrm>
            <a:off x="394997" y="6322780"/>
            <a:ext cx="12241763" cy="864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rgbClr val="C00000"/>
                </a:solidFill>
              </a:rPr>
              <a:t>Well-designed studies allow us to make inferences about the target population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7ADE6373-3B86-13A3-CF1E-E95F886858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0715" y="4409641"/>
            <a:ext cx="1001018" cy="619713"/>
          </a:xfrm>
          <a:prstGeom prst="curvedConnector3">
            <a:avLst>
              <a:gd name="adj1" fmla="val -245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66DE24E-1EB8-3FD7-8F38-09837B1EB7D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73080" y="3249762"/>
            <a:ext cx="1001018" cy="619713"/>
          </a:xfrm>
          <a:prstGeom prst="curvedConnector3">
            <a:avLst>
              <a:gd name="adj1" fmla="val -2456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0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3686</TotalTime>
  <Words>897</Words>
  <Application>Microsoft Macintosh PowerPoint</Application>
  <PresentationFormat>Widescreen</PresentationFormat>
  <Paragraphs>173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Study Design in Epidemiology and Ecology</vt:lpstr>
      <vt:lpstr>PowerPoint Presentation</vt:lpstr>
      <vt:lpstr>PowerPoint Presentation</vt:lpstr>
      <vt:lpstr>PowerPoint Presentation</vt:lpstr>
      <vt:lpstr>Model-Guided Field Work</vt:lpstr>
      <vt:lpstr>Epidemiological Study Design</vt:lpstr>
      <vt:lpstr>Epidemiological Study Design</vt:lpstr>
      <vt:lpstr>Epidemiological Study Design</vt:lpstr>
      <vt:lpstr>Epidemiological Study Design</vt:lpstr>
      <vt:lpstr>Different Study Types in Epidemiology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Study Types in Epidemiology</vt:lpstr>
      <vt:lpstr>Different Study Types in Epidemiology</vt:lpstr>
      <vt:lpstr>Ecological Study (Sampling) Design</vt:lpstr>
      <vt:lpstr>PowerPoint Presentation</vt:lpstr>
      <vt:lpstr>PowerPoint Presentation</vt:lpstr>
      <vt:lpstr>PowerPoint Presentation</vt:lpstr>
      <vt:lpstr>Power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93</cp:revision>
  <dcterms:created xsi:type="dcterms:W3CDTF">2018-01-14T04:11:12Z</dcterms:created>
  <dcterms:modified xsi:type="dcterms:W3CDTF">2022-12-11T04:15:00Z</dcterms:modified>
</cp:coreProperties>
</file>